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6" r:id="rId4"/>
    <p:sldId id="287" r:id="rId5"/>
    <p:sldId id="285" r:id="rId6"/>
    <p:sldId id="288" r:id="rId7"/>
    <p:sldId id="289" r:id="rId8"/>
    <p:sldId id="263" r:id="rId9"/>
    <p:sldId id="294" r:id="rId10"/>
    <p:sldId id="292" r:id="rId11"/>
    <p:sldId id="293" r:id="rId12"/>
    <p:sldId id="290" r:id="rId13"/>
    <p:sldId id="291" r:id="rId14"/>
    <p:sldId id="295" r:id="rId15"/>
    <p:sldId id="281" r:id="rId16"/>
  </p:sldIdLst>
  <p:sldSz cx="13004800" cy="9753600"/>
  <p:notesSz cx="13004800" cy="9753600"/>
  <p:defaultTextStyle>
    <a:defPPr>
      <a:defRPr lang="zh-CN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2F1A14"/>
        </a:solidFill>
        <a:latin typeface="Papyrus" panose="03070502060502030205" pitchFamily="66" charset="0"/>
        <a:ea typeface="宋体" panose="02010600030101010101" pitchFamily="2" charset="-122"/>
        <a:cs typeface="+mn-cs"/>
        <a:sym typeface="Papyrus" panose="03070502060502030205" pitchFamily="66" charset="0"/>
      </a:defRPr>
    </a:lvl1pPr>
    <a:lvl2pPr marL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2F1A14"/>
        </a:solidFill>
        <a:latin typeface="Papyrus" panose="03070502060502030205" pitchFamily="66" charset="0"/>
        <a:ea typeface="宋体" panose="02010600030101010101" pitchFamily="2" charset="-122"/>
        <a:cs typeface="+mn-cs"/>
        <a:sym typeface="Papyrus" panose="03070502060502030205" pitchFamily="66" charset="0"/>
      </a:defRPr>
    </a:lvl2pPr>
    <a:lvl3pPr marL="508000" indent="406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2F1A14"/>
        </a:solidFill>
        <a:latin typeface="Papyrus" panose="03070502060502030205" pitchFamily="66" charset="0"/>
        <a:ea typeface="宋体" panose="02010600030101010101" pitchFamily="2" charset="-122"/>
        <a:cs typeface="+mn-cs"/>
        <a:sym typeface="Papyrus" panose="03070502060502030205" pitchFamily="66" charset="0"/>
      </a:defRPr>
    </a:lvl3pPr>
    <a:lvl4pPr marL="1016000" indent="355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2F1A14"/>
        </a:solidFill>
        <a:latin typeface="Papyrus" panose="03070502060502030205" pitchFamily="66" charset="0"/>
        <a:ea typeface="宋体" panose="02010600030101010101" pitchFamily="2" charset="-122"/>
        <a:cs typeface="+mn-cs"/>
        <a:sym typeface="Papyrus" panose="03070502060502030205" pitchFamily="66" charset="0"/>
      </a:defRPr>
    </a:lvl4pPr>
    <a:lvl5pPr marL="1524000" indent="304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2F1A14"/>
        </a:solidFill>
        <a:latin typeface="Papyrus" panose="03070502060502030205" pitchFamily="66" charset="0"/>
        <a:ea typeface="宋体" panose="02010600030101010101" pitchFamily="2" charset="-122"/>
        <a:cs typeface="+mn-cs"/>
        <a:sym typeface="Papyrus" panose="03070502060502030205" pitchFamily="66" charset="0"/>
      </a:defRPr>
    </a:lvl5pPr>
    <a:lvl6pPr marL="2286000" algn="l" defTabSz="914400" rtl="0" eaLnBrk="1" latinLnBrk="0" hangingPunct="1">
      <a:defRPr sz="3600" kern="1200">
        <a:solidFill>
          <a:srgbClr val="2F1A14"/>
        </a:solidFill>
        <a:latin typeface="Papyrus" panose="03070502060502030205" pitchFamily="66" charset="0"/>
        <a:ea typeface="宋体" panose="02010600030101010101" pitchFamily="2" charset="-122"/>
        <a:cs typeface="+mn-cs"/>
        <a:sym typeface="Papyrus" panose="03070502060502030205" pitchFamily="66" charset="0"/>
      </a:defRPr>
    </a:lvl6pPr>
    <a:lvl7pPr marL="2743200" algn="l" defTabSz="914400" rtl="0" eaLnBrk="1" latinLnBrk="0" hangingPunct="1">
      <a:defRPr sz="3600" kern="1200">
        <a:solidFill>
          <a:srgbClr val="2F1A14"/>
        </a:solidFill>
        <a:latin typeface="Papyrus" panose="03070502060502030205" pitchFamily="66" charset="0"/>
        <a:ea typeface="宋体" panose="02010600030101010101" pitchFamily="2" charset="-122"/>
        <a:cs typeface="+mn-cs"/>
        <a:sym typeface="Papyrus" panose="03070502060502030205" pitchFamily="66" charset="0"/>
      </a:defRPr>
    </a:lvl7pPr>
    <a:lvl8pPr marL="3200400" algn="l" defTabSz="914400" rtl="0" eaLnBrk="1" latinLnBrk="0" hangingPunct="1">
      <a:defRPr sz="3600" kern="1200">
        <a:solidFill>
          <a:srgbClr val="2F1A14"/>
        </a:solidFill>
        <a:latin typeface="Papyrus" panose="03070502060502030205" pitchFamily="66" charset="0"/>
        <a:ea typeface="宋体" panose="02010600030101010101" pitchFamily="2" charset="-122"/>
        <a:cs typeface="+mn-cs"/>
        <a:sym typeface="Papyrus" panose="03070502060502030205" pitchFamily="66" charset="0"/>
      </a:defRPr>
    </a:lvl8pPr>
    <a:lvl9pPr marL="3657600" algn="l" defTabSz="914400" rtl="0" eaLnBrk="1" latinLnBrk="0" hangingPunct="1">
      <a:defRPr sz="3600" kern="1200">
        <a:solidFill>
          <a:srgbClr val="2F1A14"/>
        </a:solidFill>
        <a:latin typeface="Papyrus" panose="03070502060502030205" pitchFamily="66" charset="0"/>
        <a:ea typeface="宋体" panose="02010600030101010101" pitchFamily="2" charset="-122"/>
        <a:cs typeface="+mn-cs"/>
        <a:sym typeface="Papyrus" panose="03070502060502030205" pitchFamily="6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8" y="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635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366000" y="0"/>
            <a:ext cx="5635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9CC85C6-BB0C-4BD7-B52B-98F2C0A5EE62}" type="datetime1">
              <a:rPr lang="zh-CN" altLang="en-US"/>
              <a:pPr>
                <a:defRPr/>
              </a:pPr>
              <a:t>2019/9/26</a:t>
            </a:fld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0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4632325"/>
            <a:ext cx="10404475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>
                <a:sym typeface="Papyrus" pitchFamily="66" charset="0"/>
              </a:rPr>
              <a:t>单击此处编辑母版文本样式</a:t>
            </a:r>
            <a:endParaRPr lang="en-US" altLang="zh-CN" noProof="0" smtClean="0">
              <a:sym typeface="Papyrus" pitchFamily="66" charset="0"/>
            </a:endParaRPr>
          </a:p>
          <a:p>
            <a:pPr lvl="1"/>
            <a:r>
              <a:rPr lang="zh-CN" altLang="en-US" noProof="0" smtClean="0">
                <a:sym typeface="Papyrus" pitchFamily="66" charset="0"/>
              </a:rPr>
              <a:t>第二级</a:t>
            </a:r>
            <a:endParaRPr lang="en-US" altLang="zh-CN" noProof="0" smtClean="0">
              <a:sym typeface="Papyrus" pitchFamily="66" charset="0"/>
            </a:endParaRPr>
          </a:p>
          <a:p>
            <a:pPr lvl="2"/>
            <a:r>
              <a:rPr lang="zh-CN" altLang="en-US" noProof="0" smtClean="0">
                <a:sym typeface="Papyrus" pitchFamily="66" charset="0"/>
              </a:rPr>
              <a:t>第三级</a:t>
            </a:r>
            <a:endParaRPr lang="en-US" altLang="zh-CN" noProof="0" smtClean="0">
              <a:sym typeface="Papyrus" pitchFamily="66" charset="0"/>
            </a:endParaRPr>
          </a:p>
          <a:p>
            <a:pPr lvl="3"/>
            <a:r>
              <a:rPr lang="zh-CN" altLang="en-US" noProof="0" smtClean="0">
                <a:sym typeface="Papyrus" pitchFamily="66" charset="0"/>
              </a:rPr>
              <a:t>第四级</a:t>
            </a:r>
            <a:endParaRPr lang="en-US" altLang="zh-CN" noProof="0" smtClean="0">
              <a:sym typeface="Papyrus" pitchFamily="66" charset="0"/>
            </a:endParaRPr>
          </a:p>
          <a:p>
            <a:pPr lvl="4"/>
            <a:r>
              <a:rPr lang="zh-CN" altLang="en-US" noProof="0" smtClean="0">
                <a:sym typeface="Papyrus" pitchFamily="66" charset="0"/>
              </a:rPr>
              <a:t>第五级</a:t>
            </a:r>
            <a:endParaRPr lang="en-US" altLang="zh-CN" noProof="0" smtClean="0">
              <a:sym typeface="Papyrus" pitchFamily="66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5635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366000" y="9264650"/>
            <a:ext cx="5635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E7A4D2-A252-4F4A-8F6B-0ADB0084A7A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ctr" defTabSz="584200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2F1A14"/>
        </a:solidFill>
        <a:latin typeface="Papyrus" charset="0"/>
        <a:ea typeface="宋体" charset="0"/>
        <a:cs typeface="宋体" charset="0"/>
        <a:sym typeface="Papyrus" panose="03070502060502030205" pitchFamily="66" charset="0"/>
      </a:defRPr>
    </a:lvl1pPr>
    <a:lvl2pPr algn="ctr" defTabSz="584200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2F1A14"/>
        </a:solidFill>
        <a:latin typeface="Papyrus" charset="0"/>
        <a:ea typeface="宋体" charset="0"/>
        <a:cs typeface="+mn-cs"/>
        <a:sym typeface="Papyrus" panose="03070502060502030205" pitchFamily="66" charset="0"/>
      </a:defRPr>
    </a:lvl2pPr>
    <a:lvl3pPr marL="508000" algn="ctr" defTabSz="584200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2F1A14"/>
        </a:solidFill>
        <a:latin typeface="Papyrus" charset="0"/>
        <a:ea typeface="宋体" charset="0"/>
        <a:cs typeface="+mn-cs"/>
        <a:sym typeface="Papyrus" panose="03070502060502030205" pitchFamily="66" charset="0"/>
      </a:defRPr>
    </a:lvl3pPr>
    <a:lvl4pPr marL="1016000" algn="ctr" defTabSz="584200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2F1A14"/>
        </a:solidFill>
        <a:latin typeface="Papyrus" charset="0"/>
        <a:ea typeface="宋体" charset="0"/>
        <a:cs typeface="+mn-cs"/>
        <a:sym typeface="Papyrus" panose="03070502060502030205" pitchFamily="66" charset="0"/>
      </a:defRPr>
    </a:lvl4pPr>
    <a:lvl5pPr marL="1524000" algn="ctr" defTabSz="584200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2F1A14"/>
        </a:solidFill>
        <a:latin typeface="Papyrus" charset="0"/>
        <a:ea typeface="宋体" charset="0"/>
        <a:cs typeface="+mn-cs"/>
        <a:sym typeface="Papyrus" panose="03070502060502030205" pitchFamily="66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/>
            <a:r>
              <a:rPr kumimoji="0" lang="en-US" altLang="zh-CN" smtClean="0">
                <a:latin typeface="Papyrus" panose="03070502060502030205" pitchFamily="66" charset="0"/>
                <a:ea typeface="宋体" panose="02010600030101010101" pitchFamily="2" charset="-122"/>
              </a:rPr>
              <a:t>4325+1125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/>
            <a:r>
              <a:rPr kumimoji="0" lang="zh-CN" altLang="en-US" smtClean="0">
                <a:latin typeface="Papyrus" panose="03070502060502030205" pitchFamily="66" charset="0"/>
                <a:ea typeface="宋体" panose="02010600030101010101" pitchFamily="2" charset="-122"/>
              </a:rPr>
              <a:t>音乐</a:t>
            </a:r>
            <a:r>
              <a:rPr kumimoji="0" lang="en-US" altLang="zh-CN" smtClean="0">
                <a:latin typeface="Papyrus" panose="03070502060502030205" pitchFamily="66" charset="0"/>
                <a:ea typeface="宋体" panose="02010600030101010101" pitchFamily="2" charset="-122"/>
              </a:rPr>
              <a:t>3</a:t>
            </a:r>
            <a:r>
              <a:rPr kumimoji="0" lang="zh-CN" altLang="en-US" smtClean="0">
                <a:latin typeface="Papyrus" panose="03070502060502030205" pitchFamily="66" charset="0"/>
                <a:ea typeface="宋体" panose="02010600030101010101" pitchFamily="2" charset="-122"/>
              </a:rPr>
              <a:t>万，视频</a:t>
            </a:r>
            <a:r>
              <a:rPr kumimoji="0" lang="en-US" altLang="zh-CN" smtClean="0">
                <a:latin typeface="Papyrus" panose="03070502060502030205" pitchFamily="66" charset="0"/>
                <a:ea typeface="宋体" panose="02010600030101010101" pitchFamily="2" charset="-122"/>
              </a:rPr>
              <a:t>2</a:t>
            </a:r>
            <a:r>
              <a:rPr kumimoji="0" lang="zh-CN" altLang="en-US" smtClean="0">
                <a:latin typeface="Papyrus" panose="03070502060502030205" pitchFamily="66" charset="0"/>
                <a:ea typeface="宋体" panose="02010600030101010101" pitchFamily="2" charset="-122"/>
              </a:rPr>
              <a:t>万，图片</a:t>
            </a:r>
            <a:r>
              <a:rPr kumimoji="0" lang="en-US" altLang="zh-CN" smtClean="0">
                <a:latin typeface="Papyrus" panose="03070502060502030205" pitchFamily="66" charset="0"/>
                <a:ea typeface="宋体" panose="02010600030101010101" pitchFamily="2" charset="-122"/>
              </a:rPr>
              <a:t>5</a:t>
            </a:r>
            <a:r>
              <a:rPr kumimoji="0" lang="zh-CN" altLang="en-US" smtClean="0">
                <a:latin typeface="Papyrus" panose="03070502060502030205" pitchFamily="66" charset="0"/>
                <a:ea typeface="宋体" panose="02010600030101010101" pitchFamily="2" charset="-122"/>
              </a:rPr>
              <a:t>万，病理切片</a:t>
            </a:r>
            <a:r>
              <a:rPr kumimoji="0" lang="en-US" altLang="zh-CN" smtClean="0">
                <a:latin typeface="Papyrus" panose="03070502060502030205" pitchFamily="66" charset="0"/>
                <a:ea typeface="宋体" panose="02010600030101010101" pitchFamily="2" charset="-122"/>
              </a:rPr>
              <a:t>5</a:t>
            </a:r>
            <a:r>
              <a:rPr kumimoji="0" lang="zh-CN" altLang="en-US" smtClean="0">
                <a:latin typeface="Papyrus" panose="03070502060502030205" pitchFamily="66" charset="0"/>
                <a:ea typeface="宋体" panose="02010600030101010101" pitchFamily="2" charset="-122"/>
              </a:rPr>
              <a:t>万，报纸</a:t>
            </a:r>
            <a:r>
              <a:rPr kumimoji="0" lang="en-US" altLang="zh-CN" smtClean="0">
                <a:latin typeface="Papyrus" panose="03070502060502030205" pitchFamily="66" charset="0"/>
                <a:ea typeface="宋体" panose="02010600030101010101" pitchFamily="2" charset="-122"/>
              </a:rPr>
              <a:t>20</a:t>
            </a:r>
            <a:r>
              <a:rPr kumimoji="0" lang="zh-CN" altLang="en-US" smtClean="0">
                <a:latin typeface="Papyrus" panose="03070502060502030205" pitchFamily="66" charset="0"/>
                <a:ea typeface="宋体" panose="02010600030101010101" pitchFamily="2" charset="-122"/>
              </a:rPr>
              <a:t>万，技术报告、古籍</a:t>
            </a:r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kumimoji="0" lang="en-US" altLang="zh-CN" smtClean="0">
              <a:latin typeface="Papyrus" panose="03070502060502030205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1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4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70000" y="635000"/>
            <a:ext cx="10464800" cy="8026400"/>
          </a:xfrm>
        </p:spPr>
        <p:txBody>
          <a:bodyPr/>
          <a:lstStyle/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7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及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片段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对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7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90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带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3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带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3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Papyrus" panose="03070502060502030205" pitchFamily="66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819400"/>
            <a:ext cx="104648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Papyrus" panose="03070502060502030205" pitchFamily="66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Papyrus" panose="03070502060502030205" pitchFamily="66" charset="0"/>
              </a:rPr>
              <a:t>Second level</a:t>
            </a:r>
          </a:p>
          <a:p>
            <a:pPr lvl="2"/>
            <a:r>
              <a:rPr lang="en-US" altLang="zh-CN" smtClean="0">
                <a:sym typeface="Papyrus" panose="03070502060502030205" pitchFamily="66" charset="0"/>
              </a:rPr>
              <a:t>Third level</a:t>
            </a:r>
          </a:p>
          <a:p>
            <a:pPr lvl="3"/>
            <a:r>
              <a:rPr lang="en-US" altLang="zh-CN" smtClean="0">
                <a:sym typeface="Papyrus" panose="03070502060502030205" pitchFamily="66" charset="0"/>
              </a:rPr>
              <a:t>Fourth level</a:t>
            </a:r>
          </a:p>
          <a:p>
            <a:pPr lvl="4"/>
            <a:r>
              <a:rPr lang="en-US" altLang="zh-CN" smtClean="0">
                <a:sym typeface="Papyrus" panose="03070502060502030205" pitchFamily="66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kumimoji="1" sz="7200">
          <a:solidFill>
            <a:srgbClr val="2F1A14"/>
          </a:solidFill>
          <a:latin typeface="+mj-lt"/>
          <a:ea typeface="+mj-ea"/>
          <a:cs typeface="宋体" charset="0"/>
          <a:sym typeface="Papyrus" panose="03070502060502030205" pitchFamily="66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kumimoji="1" sz="7200">
          <a:solidFill>
            <a:srgbClr val="2F1A14"/>
          </a:solidFill>
          <a:latin typeface="Papyrus" charset="0"/>
          <a:ea typeface="宋体" charset="0"/>
          <a:cs typeface="宋体" charset="0"/>
          <a:sym typeface="Papyrus" panose="03070502060502030205" pitchFamily="66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kumimoji="1" sz="7200">
          <a:solidFill>
            <a:srgbClr val="2F1A14"/>
          </a:solidFill>
          <a:latin typeface="Papyrus" charset="0"/>
          <a:ea typeface="宋体" charset="0"/>
          <a:cs typeface="宋体" charset="0"/>
          <a:sym typeface="Papyrus" panose="03070502060502030205" pitchFamily="66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kumimoji="1" sz="7200">
          <a:solidFill>
            <a:srgbClr val="2F1A14"/>
          </a:solidFill>
          <a:latin typeface="Papyrus" charset="0"/>
          <a:ea typeface="宋体" charset="0"/>
          <a:cs typeface="宋体" charset="0"/>
          <a:sym typeface="Papyrus" panose="03070502060502030205" pitchFamily="66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kumimoji="1" sz="7200">
          <a:solidFill>
            <a:srgbClr val="2F1A14"/>
          </a:solidFill>
          <a:latin typeface="Papyrus" charset="0"/>
          <a:ea typeface="宋体" charset="0"/>
          <a:cs typeface="宋体" charset="0"/>
          <a:sym typeface="Papyrus" panose="03070502060502030205" pitchFamily="66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2F1A14"/>
          </a:solidFill>
          <a:latin typeface="Papyrus" charset="0"/>
          <a:ea typeface="宋体" charset="0"/>
          <a:sym typeface="Papyru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2F1A14"/>
          </a:solidFill>
          <a:latin typeface="Papyrus" charset="0"/>
          <a:ea typeface="宋体" charset="0"/>
          <a:sym typeface="Papyru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2F1A14"/>
          </a:solidFill>
          <a:latin typeface="Papyrus" charset="0"/>
          <a:ea typeface="宋体" charset="0"/>
          <a:sym typeface="Papyru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200">
          <a:solidFill>
            <a:srgbClr val="2F1A14"/>
          </a:solidFill>
          <a:latin typeface="Papyrus" charset="0"/>
          <a:ea typeface="宋体" charset="0"/>
          <a:sym typeface="Papyrus" charset="0"/>
        </a:defRPr>
      </a:lvl9pPr>
    </p:titleStyle>
    <p:bodyStyle>
      <a:lvl1pPr marL="508000" indent="-508000" algn="l" defTabSz="584200" rtl="0" eaLnBrk="0" fontAlgn="base" hangingPunct="0">
        <a:spcBef>
          <a:spcPts val="3000"/>
        </a:spcBef>
        <a:spcAft>
          <a:spcPct val="0"/>
        </a:spcAft>
        <a:buSzPct val="30000"/>
        <a:buBlip>
          <a:blip r:embed="rId15"/>
        </a:buBlip>
        <a:defRPr kumimoji="1" sz="4200">
          <a:solidFill>
            <a:srgbClr val="2F1A14"/>
          </a:solidFill>
          <a:latin typeface="+mn-lt"/>
          <a:ea typeface="+mn-ea"/>
          <a:cs typeface="宋体" charset="0"/>
          <a:sym typeface="Papyrus" panose="03070502060502030205" pitchFamily="66" charset="0"/>
        </a:defRPr>
      </a:lvl1pPr>
      <a:lvl2pPr marL="1016000" indent="-508000" algn="l" defTabSz="584200" rtl="0" eaLnBrk="0" fontAlgn="base" hangingPunct="0">
        <a:spcBef>
          <a:spcPts val="3000"/>
        </a:spcBef>
        <a:spcAft>
          <a:spcPct val="0"/>
        </a:spcAft>
        <a:buSzPct val="30000"/>
        <a:buBlip>
          <a:blip r:embed="rId15"/>
        </a:buBlip>
        <a:defRPr kumimoji="1" sz="4200">
          <a:solidFill>
            <a:srgbClr val="2F1A14"/>
          </a:solidFill>
          <a:latin typeface="+mn-lt"/>
          <a:ea typeface="+mn-ea"/>
          <a:sym typeface="Papyrus" panose="03070502060502030205" pitchFamily="66" charset="0"/>
        </a:defRPr>
      </a:lvl2pPr>
      <a:lvl3pPr marL="1524000" indent="-508000" algn="l" defTabSz="584200" rtl="0" eaLnBrk="0" fontAlgn="base" hangingPunct="0">
        <a:spcBef>
          <a:spcPts val="3000"/>
        </a:spcBef>
        <a:spcAft>
          <a:spcPct val="0"/>
        </a:spcAft>
        <a:buSzPct val="30000"/>
        <a:buBlip>
          <a:blip r:embed="rId15"/>
        </a:buBlip>
        <a:defRPr kumimoji="1" sz="4200">
          <a:solidFill>
            <a:srgbClr val="2F1A14"/>
          </a:solidFill>
          <a:latin typeface="+mn-lt"/>
          <a:ea typeface="+mn-ea"/>
          <a:sym typeface="Papyrus" panose="03070502060502030205" pitchFamily="66" charset="0"/>
        </a:defRPr>
      </a:lvl3pPr>
      <a:lvl4pPr marL="2032000" indent="-508000" algn="l" defTabSz="584200" rtl="0" eaLnBrk="0" fontAlgn="base" hangingPunct="0">
        <a:spcBef>
          <a:spcPts val="3000"/>
        </a:spcBef>
        <a:spcAft>
          <a:spcPct val="0"/>
        </a:spcAft>
        <a:buSzPct val="30000"/>
        <a:buBlip>
          <a:blip r:embed="rId15"/>
        </a:buBlip>
        <a:defRPr kumimoji="1" sz="4200">
          <a:solidFill>
            <a:srgbClr val="2F1A14"/>
          </a:solidFill>
          <a:latin typeface="+mn-lt"/>
          <a:ea typeface="+mn-ea"/>
          <a:sym typeface="Papyrus" panose="03070502060502030205" pitchFamily="66" charset="0"/>
        </a:defRPr>
      </a:lvl4pPr>
      <a:lvl5pPr marL="2540000" indent="-508000" algn="l" defTabSz="584200" rtl="0" eaLnBrk="0" fontAlgn="base" hangingPunct="0">
        <a:spcBef>
          <a:spcPts val="3000"/>
        </a:spcBef>
        <a:spcAft>
          <a:spcPct val="0"/>
        </a:spcAft>
        <a:buSzPct val="30000"/>
        <a:buBlip>
          <a:blip r:embed="rId15"/>
        </a:buBlip>
        <a:defRPr kumimoji="1" sz="4200">
          <a:solidFill>
            <a:srgbClr val="2F1A14"/>
          </a:solidFill>
          <a:latin typeface="+mn-lt"/>
          <a:ea typeface="+mn-ea"/>
          <a:sym typeface="Papyrus" panose="03070502060502030205" pitchFamily="66" charset="0"/>
        </a:defRPr>
      </a:lvl5pPr>
      <a:lvl6pPr marL="2997200" indent="-508000" algn="l" defTabSz="584200" rtl="0" fontAlgn="base" hangingPunct="0">
        <a:spcBef>
          <a:spcPts val="3000"/>
        </a:spcBef>
        <a:spcAft>
          <a:spcPct val="0"/>
        </a:spcAft>
        <a:buSzPct val="30000"/>
        <a:buBlip>
          <a:blip r:embed="rId15"/>
        </a:buBlip>
        <a:defRPr sz="4200">
          <a:solidFill>
            <a:srgbClr val="2F1A14"/>
          </a:solidFill>
          <a:latin typeface="+mn-lt"/>
          <a:ea typeface="+mn-ea"/>
          <a:sym typeface="Papyrus" charset="0"/>
        </a:defRPr>
      </a:lvl6pPr>
      <a:lvl7pPr marL="3454400" indent="-508000" algn="l" defTabSz="584200" rtl="0" fontAlgn="base" hangingPunct="0">
        <a:spcBef>
          <a:spcPts val="3000"/>
        </a:spcBef>
        <a:spcAft>
          <a:spcPct val="0"/>
        </a:spcAft>
        <a:buSzPct val="30000"/>
        <a:buBlip>
          <a:blip r:embed="rId15"/>
        </a:buBlip>
        <a:defRPr sz="4200">
          <a:solidFill>
            <a:srgbClr val="2F1A14"/>
          </a:solidFill>
          <a:latin typeface="+mn-lt"/>
          <a:ea typeface="+mn-ea"/>
          <a:sym typeface="Papyrus" charset="0"/>
        </a:defRPr>
      </a:lvl7pPr>
      <a:lvl8pPr marL="3911600" indent="-508000" algn="l" defTabSz="584200" rtl="0" fontAlgn="base" hangingPunct="0">
        <a:spcBef>
          <a:spcPts val="3000"/>
        </a:spcBef>
        <a:spcAft>
          <a:spcPct val="0"/>
        </a:spcAft>
        <a:buSzPct val="30000"/>
        <a:buBlip>
          <a:blip r:embed="rId15"/>
        </a:buBlip>
        <a:defRPr sz="4200">
          <a:solidFill>
            <a:srgbClr val="2F1A14"/>
          </a:solidFill>
          <a:latin typeface="+mn-lt"/>
          <a:ea typeface="+mn-ea"/>
          <a:sym typeface="Papyrus" charset="0"/>
        </a:defRPr>
      </a:lvl8pPr>
      <a:lvl9pPr marL="4368800" indent="-508000" algn="l" defTabSz="584200" rtl="0" fontAlgn="base" hangingPunct="0">
        <a:spcBef>
          <a:spcPts val="3000"/>
        </a:spcBef>
        <a:spcAft>
          <a:spcPct val="0"/>
        </a:spcAft>
        <a:buSzPct val="30000"/>
        <a:buBlip>
          <a:blip r:embed="rId15"/>
        </a:buBlip>
        <a:defRPr sz="4200">
          <a:solidFill>
            <a:srgbClr val="2F1A14"/>
          </a:solidFill>
          <a:latin typeface="+mn-lt"/>
          <a:ea typeface="+mn-ea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kit.cadal.c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1444625" y="2930525"/>
            <a:ext cx="101139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eaLnBrk="1">
              <a:spcBef>
                <a:spcPts val="2500"/>
              </a:spcBef>
            </a:pPr>
            <a:r>
              <a:rPr lang="en-US" altLang="zh-CN" sz="5400">
                <a:solidFill>
                  <a:srgbClr val="000000"/>
                </a:solidFill>
                <a:latin typeface="Hei" charset="-122"/>
                <a:ea typeface="Hei" charset="-122"/>
                <a:sym typeface="Helvetica" panose="020B0604020202020204" pitchFamily="34" charset="0"/>
              </a:rPr>
              <a:t>CADAL</a:t>
            </a:r>
            <a:r>
              <a:rPr lang="zh-CN" altLang="en-US" sz="5400">
                <a:solidFill>
                  <a:srgbClr val="000000"/>
                </a:solidFill>
                <a:latin typeface="Hei" charset="-122"/>
                <a:ea typeface="Hei" charset="-122"/>
                <a:sym typeface="Helvetica" panose="020B0604020202020204" pitchFamily="34" charset="0"/>
              </a:rPr>
              <a:t>项目资源建设进展与计划</a:t>
            </a:r>
            <a:endParaRPr lang="en-US" altLang="zh-CN" sz="5400">
              <a:solidFill>
                <a:srgbClr val="000000"/>
              </a:solidFill>
              <a:latin typeface="Hei" charset="-122"/>
              <a:ea typeface="Hei" charset="-122"/>
              <a:sym typeface="Helvetica" panose="020B0604020202020204" pitchFamily="34" charset="0"/>
            </a:endParaRPr>
          </a:p>
          <a:p>
            <a:pPr eaLnBrk="1">
              <a:spcBef>
                <a:spcPts val="1100"/>
              </a:spcBef>
            </a:pPr>
            <a:endParaRPr lang="en-US" altLang="zh-CN" sz="28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>
              <a:spcBef>
                <a:spcPts val="1300"/>
              </a:spcBef>
            </a:pPr>
            <a:r>
              <a:rPr lang="en-US" altLang="zh-CN" sz="4500" smtClean="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CADAL</a:t>
            </a:r>
            <a:r>
              <a:rPr lang="zh-CN" altLang="en-US" sz="4500" smtClean="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项</a:t>
            </a:r>
            <a:r>
              <a:rPr lang="zh-CN" altLang="en-US" sz="45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目管理中心</a:t>
            </a:r>
            <a:endParaRPr lang="en-US" altLang="zh-CN" sz="45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eaLnBrk="1">
              <a:spcBef>
                <a:spcPts val="1300"/>
              </a:spcBef>
            </a:pPr>
            <a:r>
              <a:rPr lang="en-US" altLang="zh-CN" sz="45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2011.7.14 @ </a:t>
            </a:r>
            <a:r>
              <a:rPr lang="zh-CN" altLang="en-US" sz="45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杭州</a:t>
            </a:r>
            <a:endParaRPr lang="en-US" altLang="zh-C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885825" y="1708150"/>
            <a:ext cx="11072813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342900" indent="-3429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9842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035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25600" indent="-5715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协议问题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条款纠纷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签约主体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科研立项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区域参建与共享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数字化问题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软件功能与更新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资源提交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进度滞后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外包与自建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质控问题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机检软件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质检跟踪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Rectangle 76"/>
          <p:cNvSpPr>
            <a:spLocks/>
          </p:cNvSpPr>
          <p:nvPr/>
        </p:nvSpPr>
        <p:spPr bwMode="auto">
          <a:xfrm>
            <a:off x="633413" y="161925"/>
            <a:ext cx="71691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/>
            <a:r>
              <a:rPr lang="zh-CN" altLang="en-US" sz="5400"/>
              <a:t>问题分析</a:t>
            </a:r>
            <a:endParaRPr lang="en-US" altLang="zh-CN" sz="5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885825" y="1708150"/>
            <a:ext cx="11072813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527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9842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25600" indent="-5715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培训问题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数字化培训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推广培训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共享问题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共享权限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共享开放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版权保护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资源镜像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CALIS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共建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发布平台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管理问题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交流机制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信息通报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Rectangle 76"/>
          <p:cNvSpPr>
            <a:spLocks/>
          </p:cNvSpPr>
          <p:nvPr/>
        </p:nvSpPr>
        <p:spPr bwMode="auto">
          <a:xfrm>
            <a:off x="633413" y="161925"/>
            <a:ext cx="71691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/>
            <a:r>
              <a:rPr lang="zh-CN" altLang="en-US" sz="5400"/>
              <a:t>问题分析</a:t>
            </a:r>
            <a:endParaRPr lang="en-US" altLang="zh-CN" sz="5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885825" y="1708150"/>
            <a:ext cx="11072813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527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Rectangle 76"/>
          <p:cNvSpPr>
            <a:spLocks/>
          </p:cNvSpPr>
          <p:nvPr/>
        </p:nvSpPr>
        <p:spPr bwMode="auto">
          <a:xfrm>
            <a:off x="633413" y="161925"/>
            <a:ext cx="71691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/>
            <a:r>
              <a:rPr lang="zh-CN" altLang="en-US" sz="5400"/>
              <a:t>问题分析</a:t>
            </a:r>
            <a:endParaRPr lang="en-US" altLang="zh-CN" sz="54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97667"/>
              </p:ext>
            </p:extLst>
          </p:nvPr>
        </p:nvGraphicFramePr>
        <p:xfrm>
          <a:off x="1489074" y="1708150"/>
          <a:ext cx="9866313" cy="6483729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01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工作组</a:t>
                      </a:r>
                      <a:endParaRPr kumimoji="0" lang="en-US" altLang="zh-TW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牵头单位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负责人</a:t>
                      </a:r>
                      <a:endParaRPr kumimoji="0" lang="en-US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5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服务部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管理中心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陈海英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5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质控部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管理中心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司红岩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5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技术部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管理中心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张寅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5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查重汇总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管理中心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陈小玲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5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资源建设工作组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武汉大学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张洪元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6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培训工作组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上海交通大学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孙羿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0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技术工作组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西安交通大学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肖小勃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58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服务工作组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重庆大学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pyrus" pitchFamily="66" charset="0"/>
                          <a:ea typeface="宋体" pitchFamily="2" charset="-122"/>
                          <a:sym typeface="Papyrus" pitchFamily="66" charset="0"/>
                        </a:rPr>
                        <a:t>魏群义</a:t>
                      </a:r>
                      <a:endParaRPr kumimoji="0" lang="en-US" altLang="ja-JP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pyrus" pitchFamily="66" charset="0"/>
                        <a:ea typeface="宋体" pitchFamily="2" charset="-122"/>
                        <a:sym typeface="Papyrus" pitchFamily="66" charset="0"/>
                      </a:endParaRPr>
                    </a:p>
                  </a:txBody>
                  <a:tcPr marL="91427" marR="91427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885825" y="1708150"/>
            <a:ext cx="11072813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527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9" name="Rectangle 76"/>
          <p:cNvSpPr>
            <a:spLocks/>
          </p:cNvSpPr>
          <p:nvPr/>
        </p:nvSpPr>
        <p:spPr bwMode="auto">
          <a:xfrm>
            <a:off x="633413" y="161925"/>
            <a:ext cx="71691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/>
            <a:r>
              <a:rPr lang="zh-CN" altLang="en-US" sz="5400"/>
              <a:t>下一步工作要点</a:t>
            </a:r>
            <a:endParaRPr lang="en-US" altLang="zh-CN" sz="5400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317625" y="2284413"/>
            <a:ext cx="100806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1028700" indent="-5715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>
              <a:buFont typeface="Arial" panose="020B0604020202020204" pitchFamily="34" charset="0"/>
              <a:buChar char="•"/>
            </a:pPr>
            <a:r>
              <a:rPr lang="zh-CN" altLang="en-US"/>
              <a:t>中期检查促进资源建设</a:t>
            </a:r>
            <a:endParaRPr lang="en-US" altLang="zh-CN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en-US" altLang="zh-CN" sz="3200"/>
              <a:t>6</a:t>
            </a:r>
            <a:r>
              <a:rPr lang="zh-CN" altLang="en-US" sz="3200"/>
              <a:t>月下旬：中期检查自查表</a:t>
            </a:r>
            <a:endParaRPr lang="en-US" altLang="zh-CN" sz="3200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en-US" altLang="zh-CN" sz="3200"/>
              <a:t>7</a:t>
            </a:r>
            <a:r>
              <a:rPr lang="zh-CN" altLang="en-US" sz="3200"/>
              <a:t>月上旬：中期检查反馈分析</a:t>
            </a:r>
            <a:endParaRPr lang="en-US" altLang="zh-CN" sz="3200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en-US" altLang="zh-CN" sz="3200"/>
              <a:t>8-9</a:t>
            </a:r>
            <a:r>
              <a:rPr lang="zh-CN" altLang="en-US" sz="3200"/>
              <a:t>月：巡捡与交流</a:t>
            </a:r>
            <a:endParaRPr lang="en-US" altLang="zh-CN" sz="3200"/>
          </a:p>
          <a:p>
            <a:pPr algn="l" eaLnBrk="1">
              <a:buFont typeface="Arial" panose="020B0604020202020204" pitchFamily="34" charset="0"/>
              <a:buChar char="•"/>
            </a:pPr>
            <a:r>
              <a:rPr lang="zh-CN" altLang="en-US"/>
              <a:t>加强沟通提高建设效率</a:t>
            </a:r>
            <a:endParaRPr lang="en-US" altLang="zh-CN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zh-CN" altLang="en-US" sz="3200"/>
              <a:t>服务部发挥一站式咨询功能</a:t>
            </a:r>
            <a:endParaRPr lang="en-US" altLang="zh-CN" sz="3200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zh-CN" altLang="en-US" sz="3200"/>
              <a:t>部署读者服务协同工作平台</a:t>
            </a:r>
            <a:endParaRPr lang="en-US" altLang="zh-CN" sz="3200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zh-CN" altLang="en-US" sz="3200"/>
              <a:t>及时发布情况通报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885825" y="1708150"/>
            <a:ext cx="11072813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527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Rectangle 76"/>
          <p:cNvSpPr>
            <a:spLocks/>
          </p:cNvSpPr>
          <p:nvPr/>
        </p:nvSpPr>
        <p:spPr bwMode="auto">
          <a:xfrm>
            <a:off x="633413" y="161925"/>
            <a:ext cx="71691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/>
            <a:r>
              <a:rPr lang="zh-CN" altLang="en-US" sz="5400"/>
              <a:t>下一步工作要点</a:t>
            </a:r>
            <a:endParaRPr lang="en-US" altLang="zh-CN" sz="5400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246188" y="2428875"/>
            <a:ext cx="10080625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1028700" indent="-5715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>
              <a:buFont typeface="Arial" panose="020B0604020202020204" pitchFamily="34" charset="0"/>
              <a:buChar char="•"/>
            </a:pPr>
            <a:r>
              <a:rPr lang="zh-CN" altLang="en-US"/>
              <a:t>提升服务发挥建设效益</a:t>
            </a:r>
            <a:endParaRPr lang="en-US" altLang="zh-CN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zh-CN" altLang="en-US" sz="3200"/>
              <a:t>二期参建单位全面开放</a:t>
            </a:r>
            <a:endParaRPr lang="en-US" altLang="zh-CN" sz="3200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zh-CN" altLang="en-US" sz="3200"/>
              <a:t>开放</a:t>
            </a:r>
            <a:r>
              <a:rPr lang="en-US" altLang="zh-CN" sz="3200"/>
              <a:t>API</a:t>
            </a:r>
            <a:r>
              <a:rPr lang="zh-CN" altLang="en-US" sz="3200"/>
              <a:t>向信息服务机构提供发现服务</a:t>
            </a:r>
            <a:endParaRPr lang="en-US" altLang="zh-CN" sz="3200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zh-CN" altLang="en-US" sz="3200"/>
              <a:t>与厂商合作开放发现服务</a:t>
            </a:r>
            <a:endParaRPr lang="en-US" altLang="zh-CN" sz="3200"/>
          </a:p>
          <a:p>
            <a:pPr algn="l" eaLnBrk="1">
              <a:buFont typeface="Arial" panose="020B0604020202020204" pitchFamily="34" charset="0"/>
              <a:buChar char="•"/>
            </a:pPr>
            <a:r>
              <a:rPr lang="zh-CN" altLang="en-US"/>
              <a:t>制定措施保证资源进度</a:t>
            </a:r>
            <a:endParaRPr lang="en-US" altLang="zh-CN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zh-CN" altLang="en-US" sz="3200"/>
              <a:t>现场走访</a:t>
            </a:r>
            <a:endParaRPr lang="en-US" altLang="zh-CN" sz="3200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zh-CN" altLang="en-US" sz="3200"/>
              <a:t>月度汇总</a:t>
            </a:r>
            <a:endParaRPr lang="en-US" altLang="zh-CN" sz="3200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zh-CN" altLang="en-US" sz="3200"/>
              <a:t>开放查重</a:t>
            </a:r>
            <a:endParaRPr lang="en-US" altLang="zh-CN" sz="3200"/>
          </a:p>
          <a:p>
            <a:pPr lvl="1" algn="l" eaLnBrk="1">
              <a:buFont typeface="Wingdings" panose="05000000000000000000" pitchFamily="2" charset="2"/>
              <a:buChar char="Ø"/>
            </a:pPr>
            <a:r>
              <a:rPr lang="zh-CN" altLang="en-US" sz="3200"/>
              <a:t>质控公报</a:t>
            </a:r>
            <a:endParaRPr lang="en-US" altLang="zh-TW" sz="3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2232025" y="7413625"/>
            <a:ext cx="12969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eaLnBrk="1"/>
            <a:endParaRPr lang="en-US" altLang="zh-CN"/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279525" y="2184400"/>
            <a:ext cx="297973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39688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eaLnBrk="1"/>
            <a:r>
              <a:rPr lang="zh-CN" altLang="en-US" sz="5600">
                <a:latin typeface="Helvetica" panose="020B0604020202020204" pitchFamily="34" charset="0"/>
                <a:sym typeface="Helvetica" panose="020B0604020202020204" pitchFamily="34" charset="0"/>
              </a:rPr>
              <a:t>谢谢</a:t>
            </a:r>
            <a:r>
              <a:rPr lang="en-US" altLang="zh-CN" sz="5600"/>
              <a:t>!</a:t>
            </a:r>
            <a:r>
              <a:rPr lang="en-US" altLang="zh-CN" sz="4500"/>
              <a:t>	</a:t>
            </a:r>
            <a:endParaRPr lang="en-US" altLang="zh-CN"/>
          </a:p>
        </p:txBody>
      </p:sp>
      <p:pic>
        <p:nvPicPr>
          <p:cNvPr id="16388" name="Picture 3" descr="puzzle3-filter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441700"/>
            <a:ext cx="6284913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1533848" y="1708448"/>
            <a:ext cx="5815012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28575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2700"/>
              </a:spcBef>
            </a:pPr>
            <a:r>
              <a:rPr lang="zh-CN" altLang="en-US" sz="68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报告提纲</a:t>
            </a:r>
            <a:endParaRPr lang="en-US" altLang="zh-CN" sz="68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algn="l" eaLnBrk="1">
              <a:lnSpc>
                <a:spcPct val="150000"/>
              </a:lnSpc>
              <a:spcBef>
                <a:spcPts val="7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40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zh-CN" altLang="en-US" sz="40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资源建设现状</a:t>
            </a:r>
            <a:endParaRPr lang="en-US" altLang="zh-CN" sz="40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algn="l" eaLnBrk="1">
              <a:lnSpc>
                <a:spcPct val="150000"/>
              </a:lnSpc>
              <a:spcBef>
                <a:spcPts val="7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40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zh-CN" altLang="en-US" sz="40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数据汇总</a:t>
            </a:r>
            <a:endParaRPr lang="en-US" altLang="zh-CN" sz="40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algn="l" eaLnBrk="1">
              <a:lnSpc>
                <a:spcPct val="150000"/>
              </a:lnSpc>
              <a:spcBef>
                <a:spcPts val="7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40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zh-CN" altLang="en-US" sz="40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问题分析</a:t>
            </a:r>
            <a:endParaRPr lang="en-US" altLang="zh-CN" sz="40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algn="l" eaLnBrk="1">
              <a:lnSpc>
                <a:spcPct val="150000"/>
              </a:lnSpc>
              <a:spcBef>
                <a:spcPts val="7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40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zh-CN" altLang="en-US" sz="40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下一步工作要点</a:t>
            </a:r>
            <a:endParaRPr lang="en-US" altLang="zh-CN" sz="4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33413" y="161925"/>
            <a:ext cx="7169150" cy="1443038"/>
          </a:xfrm>
        </p:spPr>
        <p:txBody>
          <a:bodyPr lIns="38100" tIns="38100" rIns="38100" bIns="38100"/>
          <a:lstStyle/>
          <a:p>
            <a:pPr algn="l" defTabSz="577850" eaLnBrk="1"/>
            <a:r>
              <a:rPr kumimoji="0" lang="zh-CN" altLang="en-US" sz="5400" smtClean="0">
                <a:solidFill>
                  <a:srgbClr val="4714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资源建设现状</a:t>
            </a:r>
            <a:endParaRPr kumimoji="0" lang="en-US" altLang="zh-CN" sz="5400" smtClean="0"/>
          </a:p>
        </p:txBody>
      </p:sp>
      <p:sp>
        <p:nvSpPr>
          <p:cNvPr id="4099" name="Rectangle 2"/>
          <p:cNvSpPr>
            <a:spLocks/>
          </p:cNvSpPr>
          <p:nvPr/>
        </p:nvSpPr>
        <p:spPr bwMode="auto">
          <a:xfrm>
            <a:off x="971550" y="1522413"/>
            <a:ext cx="9275763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527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Helvetica" panose="020B0604020202020204" pitchFamily="34" charset="0"/>
              </a:rPr>
              <a:t>CADAL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Helvetica" panose="020B0604020202020204" pitchFamily="34" charset="0"/>
              </a:rPr>
              <a:t>项目资源建设流程分析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sym typeface="Helvetica" panose="020B0604020202020204" pitchFamily="34" charset="0"/>
            </a:endParaRPr>
          </a:p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sym typeface="Helvetica" panose="020B0604020202020204" pitchFamily="34" charset="0"/>
            </a:endParaRPr>
          </a:p>
          <a:p>
            <a:pPr marL="0" lvl="2" indent="0" algn="l" eaLnBrk="1">
              <a:spcBef>
                <a:spcPts val="700"/>
              </a:spcBef>
            </a:pPr>
            <a:r>
              <a:rPr lang="en-US" altLang="zh-CN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自由申报：</a:t>
            </a:r>
            <a:r>
              <a:rPr lang="en-US" altLang="zh-CN" sz="24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CADAL</a:t>
            </a:r>
            <a:r>
              <a:rPr lang="zh-CN" altLang="en-US" sz="24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项目二期数字资源参建单位申报表</a:t>
            </a:r>
            <a:endParaRPr lang="en-US" altLang="zh-CN" sz="24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lvl="2" indent="0" algn="l" eaLnBrk="1">
              <a:spcBef>
                <a:spcPts val="700"/>
              </a:spcBef>
            </a:pPr>
            <a:r>
              <a:rPr lang="en-US" altLang="zh-CN" sz="4500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资源选取：资源建设工作组</a:t>
            </a:r>
            <a:endParaRPr lang="en-US" altLang="zh-CN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lvl="2" indent="0" algn="l" eaLnBrk="1">
              <a:spcBef>
                <a:spcPts val="700"/>
              </a:spcBef>
            </a:pPr>
            <a:r>
              <a:rPr lang="en-US" altLang="zh-CN" sz="4500">
                <a:latin typeface="Helvetica" panose="020B0604020202020204" pitchFamily="34" charset="0"/>
                <a:sym typeface="Helvetica" panose="020B0604020202020204" pitchFamily="34" charset="0"/>
              </a:rPr>
              <a:t>-</a:t>
            </a:r>
            <a:r>
              <a:rPr lang="en-US" altLang="zh-CN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资源查重：</a:t>
            </a:r>
            <a:r>
              <a:rPr lang="en-US" altLang="zh-CN">
                <a:latin typeface="Helvetica" panose="020B0604020202020204" pitchFamily="34" charset="0"/>
                <a:sym typeface="Helvetica" panose="020B0604020202020204" pitchFamily="34" charset="0"/>
                <a:hlinkClick r:id="rId4" action="ppaction://hlinkfile"/>
              </a:rPr>
              <a:t>http://libkit.cadal.cn</a:t>
            </a:r>
            <a:endParaRPr lang="en-US" altLang="zh-CN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lvl="2" indent="0" algn="l" eaLnBrk="1">
              <a:spcBef>
                <a:spcPts val="700"/>
              </a:spcBef>
            </a:pPr>
            <a:r>
              <a:rPr lang="en-US" altLang="zh-CN" sz="4500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资源数字化：认证公司</a:t>
            </a:r>
            <a:endParaRPr lang="en-US" altLang="zh-CN" sz="450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lvl="2" indent="0" algn="l" eaLnBrk="1">
              <a:spcBef>
                <a:spcPts val="700"/>
              </a:spcBef>
            </a:pPr>
            <a:r>
              <a:rPr lang="en-US" altLang="zh-CN" sz="4500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资源提交：质控平台</a:t>
            </a:r>
            <a:endParaRPr lang="en-US" altLang="zh-CN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0" lvl="2" indent="0" algn="l" eaLnBrk="1">
              <a:spcBef>
                <a:spcPts val="700"/>
              </a:spcBef>
            </a:pPr>
            <a:r>
              <a:rPr lang="en-US" altLang="zh-CN" sz="4500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资源发布：</a:t>
            </a:r>
            <a:r>
              <a:rPr lang="en-US" altLang="zh-CN">
                <a:latin typeface="Helvetica" panose="020B0604020202020204" pitchFamily="34" charset="0"/>
                <a:sym typeface="Helvetica" panose="020B0604020202020204" pitchFamily="34" charset="0"/>
              </a:rPr>
              <a:t>http://www.cadal.zju.edu.cn/</a:t>
            </a:r>
            <a:endParaRPr lang="en-US" altLang="zh-CN" sz="45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633413" y="161925"/>
            <a:ext cx="7169150" cy="1443038"/>
          </a:xfrm>
        </p:spPr>
        <p:txBody>
          <a:bodyPr lIns="38100" tIns="38100" rIns="38100" bIns="38100"/>
          <a:lstStyle/>
          <a:p>
            <a:pPr algn="l" defTabSz="577850" eaLnBrk="1"/>
            <a:r>
              <a:rPr kumimoji="0" lang="zh-CN" altLang="en-US" sz="5400" smtClean="0">
                <a:solidFill>
                  <a:srgbClr val="4714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资源建设现状</a:t>
            </a:r>
            <a:endParaRPr kumimoji="0" lang="en-US" altLang="zh-CN" sz="5400" smtClean="0"/>
          </a:p>
        </p:txBody>
      </p:sp>
      <p:sp>
        <p:nvSpPr>
          <p:cNvPr id="5123" name="Rectangle 2"/>
          <p:cNvSpPr>
            <a:spLocks/>
          </p:cNvSpPr>
          <p:nvPr/>
        </p:nvSpPr>
        <p:spPr bwMode="auto">
          <a:xfrm>
            <a:off x="971550" y="1522413"/>
            <a:ext cx="71151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527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5080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Helvetica" panose="020B0604020202020204" pitchFamily="34" charset="0"/>
              </a:rPr>
              <a:t>CADAL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Helvetica" panose="020B0604020202020204" pitchFamily="34" charset="0"/>
              </a:rPr>
              <a:t>项目资源建设流程分析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sym typeface="Helvetica" panose="020B0604020202020204" pitchFamily="34" charset="0"/>
            </a:endParaRPr>
          </a:p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sym typeface="Helvetica" panose="020B0604020202020204" pitchFamily="34" charset="0"/>
            </a:endParaRPr>
          </a:p>
          <a:p>
            <a:pPr lvl="3" indent="0" algn="l" eaLnBrk="1">
              <a:spcBef>
                <a:spcPts val="600"/>
              </a:spcBef>
            </a:pPr>
            <a:r>
              <a:rPr lang="en-US" altLang="zh-CN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自由申报：</a:t>
            </a:r>
            <a:endParaRPr lang="en-US" altLang="zh-CN" sz="24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lvl="3" indent="0" algn="l" eaLnBrk="1">
              <a:spcBef>
                <a:spcPts val="600"/>
              </a:spcBef>
            </a:pPr>
            <a:r>
              <a:rPr lang="en-US" altLang="zh-CN" sz="4500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资源选取：</a:t>
            </a:r>
            <a:endParaRPr lang="en-US" altLang="zh-CN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lvl="3" indent="0" algn="l" eaLnBrk="1">
              <a:spcBef>
                <a:spcPts val="600"/>
              </a:spcBef>
            </a:pPr>
            <a:r>
              <a:rPr lang="en-US" altLang="zh-CN" sz="4500">
                <a:latin typeface="Helvetica" panose="020B0604020202020204" pitchFamily="34" charset="0"/>
                <a:sym typeface="Helvetica" panose="020B0604020202020204" pitchFamily="34" charset="0"/>
              </a:rPr>
              <a:t>-</a:t>
            </a:r>
            <a:r>
              <a:rPr lang="en-US" altLang="zh-CN">
                <a:latin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资源查重：</a:t>
            </a:r>
            <a:endParaRPr lang="en-US" altLang="zh-CN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lvl="3" indent="0" algn="l" eaLnBrk="1">
              <a:spcBef>
                <a:spcPts val="600"/>
              </a:spcBef>
            </a:pPr>
            <a:r>
              <a:rPr lang="en-US" altLang="zh-CN" sz="4500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资源数字化：</a:t>
            </a:r>
            <a:endParaRPr lang="en-US" altLang="zh-CN" sz="450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lvl="3" indent="0" algn="l" eaLnBrk="1">
              <a:spcBef>
                <a:spcPts val="600"/>
              </a:spcBef>
            </a:pPr>
            <a:r>
              <a:rPr lang="en-US" altLang="zh-CN" sz="4500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资源提交：</a:t>
            </a:r>
            <a:endParaRPr lang="en-US" altLang="zh-CN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lvl="3" indent="0" algn="l" eaLnBrk="1">
              <a:spcBef>
                <a:spcPts val="600"/>
              </a:spcBef>
            </a:pPr>
            <a:r>
              <a:rPr lang="en-US" altLang="zh-CN" sz="4500">
                <a:latin typeface="Helvetica" panose="020B0604020202020204" pitchFamily="34" charset="0"/>
                <a:sym typeface="Helvetica" panose="020B0604020202020204" pitchFamily="34" charset="0"/>
              </a:rPr>
              <a:t>- </a:t>
            </a:r>
            <a:r>
              <a:rPr lang="zh-CN" altLang="en-US">
                <a:latin typeface="Helvetica" panose="020B0604020202020204" pitchFamily="34" charset="0"/>
                <a:sym typeface="Helvetica" panose="020B0604020202020204" pitchFamily="34" charset="0"/>
              </a:rPr>
              <a:t>资源发布：</a:t>
            </a:r>
            <a:endParaRPr lang="en-US" altLang="zh-CN" sz="45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981450" y="3292475"/>
            <a:ext cx="9145588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marL="0" lvl="2" algn="l" eaLnBrk="1">
              <a:spcBef>
                <a:spcPts val="1300"/>
              </a:spcBef>
            </a:pPr>
            <a:r>
              <a:rPr lang="zh-CN" altLang="en-US">
                <a:latin typeface="Helvetica" panose="020B0604020202020204" pitchFamily="34" charset="0"/>
              </a:rPr>
              <a:t>近</a:t>
            </a:r>
            <a:r>
              <a:rPr lang="en-US" altLang="ja-JP">
                <a:latin typeface="Helvetica" panose="020B0604020202020204" pitchFamily="34" charset="0"/>
              </a:rPr>
              <a:t>70</a:t>
            </a:r>
            <a:r>
              <a:rPr lang="zh-CN" altLang="en-US">
                <a:latin typeface="Helvetica" panose="020B0604020202020204" pitchFamily="34" charset="0"/>
              </a:rPr>
              <a:t>个单位申请参建</a:t>
            </a:r>
            <a:endParaRPr lang="en-US" altLang="zh-CN">
              <a:latin typeface="Helvetica" panose="020B0604020202020204" pitchFamily="34" charset="0"/>
            </a:endParaRPr>
          </a:p>
          <a:p>
            <a:pPr marL="0" lvl="2" algn="l" eaLnBrk="1">
              <a:spcBef>
                <a:spcPts val="1300"/>
              </a:spcBef>
            </a:pPr>
            <a:r>
              <a:rPr lang="zh-CN" altLang="en-US">
                <a:latin typeface="Helvetica" panose="020B0604020202020204" pitchFamily="34" charset="0"/>
              </a:rPr>
              <a:t>资源组两次工作会议</a:t>
            </a:r>
            <a:r>
              <a:rPr lang="zh-CN" altLang="en-US" sz="2800">
                <a:latin typeface="Helvetica" panose="020B0604020202020204" pitchFamily="34" charset="0"/>
              </a:rPr>
              <a:t>（</a:t>
            </a:r>
            <a:r>
              <a:rPr lang="en-US" altLang="zh-CN" sz="2800">
                <a:latin typeface="Helvetica" panose="020B0604020202020204" pitchFamily="34" charset="0"/>
              </a:rPr>
              <a:t>2010.10</a:t>
            </a:r>
            <a:r>
              <a:rPr lang="zh-CN" altLang="en-US" sz="2800">
                <a:latin typeface="Helvetica" panose="020B0604020202020204" pitchFamily="34" charset="0"/>
              </a:rPr>
              <a:t>；</a:t>
            </a:r>
            <a:r>
              <a:rPr lang="en-US" altLang="zh-CN" sz="2800">
                <a:latin typeface="Helvetica" panose="020B0604020202020204" pitchFamily="34" charset="0"/>
              </a:rPr>
              <a:t>2011.3</a:t>
            </a:r>
            <a:r>
              <a:rPr lang="zh-CN" altLang="en-US" sz="2800">
                <a:latin typeface="Helvetica" panose="020B0604020202020204" pitchFamily="34" charset="0"/>
              </a:rPr>
              <a:t>）</a:t>
            </a:r>
            <a:endParaRPr lang="en-US" altLang="zh-CN" sz="2800">
              <a:latin typeface="Helvetica" panose="020B0604020202020204" pitchFamily="34" charset="0"/>
            </a:endParaRPr>
          </a:p>
          <a:p>
            <a:pPr marL="0" lvl="2" algn="l" eaLnBrk="1">
              <a:spcBef>
                <a:spcPts val="1300"/>
              </a:spcBef>
            </a:pPr>
            <a:r>
              <a:rPr lang="zh-CN" altLang="en-US">
                <a:latin typeface="Helvetica" panose="020B0604020202020204" pitchFamily="34" charset="0"/>
              </a:rPr>
              <a:t>系统查重审核通过</a:t>
            </a:r>
            <a:r>
              <a:rPr lang="en-US" altLang="zh-CN">
                <a:latin typeface="Helvetica" panose="020B0604020202020204" pitchFamily="34" charset="0"/>
              </a:rPr>
              <a:t>799599</a:t>
            </a:r>
            <a:r>
              <a:rPr lang="zh-CN" altLang="en-US">
                <a:latin typeface="Helvetica" panose="020B0604020202020204" pitchFamily="34" charset="0"/>
              </a:rPr>
              <a:t>册（件）</a:t>
            </a:r>
            <a:endParaRPr lang="en-US" altLang="zh-CN">
              <a:latin typeface="Helvetica" panose="020B0604020202020204" pitchFamily="34" charset="0"/>
            </a:endParaRPr>
          </a:p>
          <a:p>
            <a:pPr marL="0" lvl="2" algn="l" eaLnBrk="1">
              <a:spcBef>
                <a:spcPts val="1300"/>
              </a:spcBef>
            </a:pPr>
            <a:r>
              <a:rPr lang="zh-CN" altLang="en-US">
                <a:latin typeface="Helvetica" panose="020B0604020202020204" pitchFamily="34" charset="0"/>
              </a:rPr>
              <a:t>自建</a:t>
            </a:r>
            <a:r>
              <a:rPr lang="en-US" altLang="zh-CN">
                <a:latin typeface="Helvetica" panose="020B0604020202020204" pitchFamily="34" charset="0"/>
              </a:rPr>
              <a:t>5</a:t>
            </a:r>
            <a:r>
              <a:rPr lang="zh-CN" altLang="en-US">
                <a:latin typeface="Helvetica" panose="020B0604020202020204" pitchFamily="34" charset="0"/>
              </a:rPr>
              <a:t>个，招标</a:t>
            </a:r>
            <a:r>
              <a:rPr lang="en-US" altLang="zh-CN">
                <a:latin typeface="Helvetica" panose="020B0604020202020204" pitchFamily="34" charset="0"/>
              </a:rPr>
              <a:t>24</a:t>
            </a:r>
            <a:r>
              <a:rPr lang="zh-CN" altLang="en-US">
                <a:latin typeface="Helvetica" panose="020B0604020202020204" pitchFamily="34" charset="0"/>
              </a:rPr>
              <a:t>个</a:t>
            </a:r>
            <a:endParaRPr lang="en-US" altLang="zh-CN">
              <a:latin typeface="Helvetica" panose="020B0604020202020204" pitchFamily="34" charset="0"/>
            </a:endParaRPr>
          </a:p>
          <a:p>
            <a:pPr marL="0" lvl="2" algn="l" eaLnBrk="1">
              <a:spcBef>
                <a:spcPts val="1300"/>
              </a:spcBef>
            </a:pPr>
            <a:r>
              <a:rPr lang="zh-CN" altLang="en-US">
                <a:latin typeface="Helvetica" panose="020B0604020202020204" pitchFamily="34" charset="0"/>
              </a:rPr>
              <a:t>首批进入质检系统单位</a:t>
            </a:r>
            <a:r>
              <a:rPr lang="en-US" altLang="zh-CN">
                <a:latin typeface="Helvetica" panose="020B0604020202020204" pitchFamily="34" charset="0"/>
              </a:rPr>
              <a:t>9</a:t>
            </a:r>
            <a:r>
              <a:rPr lang="zh-CN" altLang="en-US">
                <a:latin typeface="Helvetica" panose="020B0604020202020204" pitchFamily="34" charset="0"/>
              </a:rPr>
              <a:t>家</a:t>
            </a:r>
          </a:p>
          <a:p>
            <a:pPr marL="0" lvl="2" algn="l" eaLnBrk="1">
              <a:spcBef>
                <a:spcPts val="1300"/>
              </a:spcBef>
            </a:pPr>
            <a:r>
              <a:rPr lang="zh-CN" altLang="en-US">
                <a:latin typeface="Helvetica" panose="020B0604020202020204" pitchFamily="34" charset="0"/>
              </a:rPr>
              <a:t>评估系统；协同工作平台；分布服务系统；开放</a:t>
            </a:r>
            <a:r>
              <a:rPr lang="en-US" altLang="zh-CN">
                <a:latin typeface="Helvetica" panose="020B0604020202020204" pitchFamily="34" charset="0"/>
              </a:rPr>
              <a:t>API</a:t>
            </a:r>
            <a:r>
              <a:rPr lang="zh-CN" altLang="en-US">
                <a:latin typeface="Helvetica" panose="020B0604020202020204" pitchFamily="34" charset="0"/>
              </a:rPr>
              <a:t>；多维导航</a:t>
            </a:r>
            <a:r>
              <a:rPr lang="en-US" altLang="zh-CN">
                <a:latin typeface="Helvetica" panose="020B0604020202020204" pitchFamily="34" charset="0"/>
              </a:rPr>
              <a:t>……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33413" y="161925"/>
            <a:ext cx="7169150" cy="1443038"/>
          </a:xfrm>
        </p:spPr>
        <p:txBody>
          <a:bodyPr lIns="38100" tIns="38100" rIns="38100" bIns="38100"/>
          <a:lstStyle/>
          <a:p>
            <a:pPr algn="l" defTabSz="577850" eaLnBrk="1"/>
            <a:r>
              <a:rPr kumimoji="0" lang="zh-CN" altLang="en-US" sz="5400" smtClean="0">
                <a:solidFill>
                  <a:srgbClr val="471400"/>
                </a:solidFill>
                <a:latin typeface="Helvetica" panose="020B0604020202020204" pitchFamily="34" charset="0"/>
              </a:rPr>
              <a:t>数据汇总</a:t>
            </a:r>
            <a:endParaRPr kumimoji="0" lang="en-US" altLang="zh-CN" sz="5400" smtClean="0">
              <a:solidFill>
                <a:srgbClr val="471400"/>
              </a:solidFill>
              <a:latin typeface="Helvetica" panose="020B0604020202020204" pitchFamily="34" charset="0"/>
            </a:endParaRPr>
          </a:p>
        </p:txBody>
      </p:sp>
      <p:sp>
        <p:nvSpPr>
          <p:cNvPr id="6147" name="Rectangle 2"/>
          <p:cNvSpPr>
            <a:spLocks/>
          </p:cNvSpPr>
          <p:nvPr/>
        </p:nvSpPr>
        <p:spPr bwMode="auto">
          <a:xfrm>
            <a:off x="971550" y="1420813"/>
            <a:ext cx="104267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527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Helvetica" panose="020B0604020202020204" pitchFamily="34" charset="0"/>
              </a:rPr>
              <a:t>二期经费下拨情况：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Helvetica" panose="020B0604020202020204" pitchFamily="34" charset="0"/>
              </a:rPr>
              <a:t>36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Helvetica" panose="020B0604020202020204" pitchFamily="34" charset="0"/>
              </a:rPr>
              <a:t>个单位分三次共下拨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Helvetica" panose="020B0604020202020204" pitchFamily="34" charset="0"/>
              </a:rPr>
              <a:t>3260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Helvetica" panose="020B0604020202020204" pitchFamily="34" charset="0"/>
              </a:rPr>
              <a:t>万元，占资源建设经费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sym typeface="Helvetica" panose="020B0604020202020204" pitchFamily="34" charset="0"/>
              </a:rPr>
              <a:t>60 %</a:t>
            </a:r>
          </a:p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sym typeface="Helvetica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13969" y="2573338"/>
          <a:ext cx="7057080" cy="65983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6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16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100" u="none" strike="noStrike" dirty="0">
                          <a:effectLst/>
                        </a:rPr>
                        <a:t>单位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100" u="none" strike="noStrike" dirty="0">
                          <a:effectLst/>
                        </a:rPr>
                        <a:t>资源建设第一次拨款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100" u="none" strike="noStrike" dirty="0">
                          <a:effectLst/>
                        </a:rPr>
                        <a:t>资源第二次拨款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100" u="none" strike="noStrike" dirty="0">
                          <a:effectLst/>
                        </a:rPr>
                        <a:t>资源第三次拨款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华东师范大学图书馆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北京师范大学图书馆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汕头大学图书馆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重庆大学图书馆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西安交通大学图书馆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厦门大学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内蒙古大学图书馆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 dirty="0">
                          <a:effectLst/>
                        </a:rPr>
                        <a:t>河南大学图书馆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华中科技大学图书馆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南京大学图书馆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武汉大学图书馆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苏州大学图书馆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北京大学医学图书馆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复旦大学图书馆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清华大学图书馆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山东大学图书馆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同济大学图书馆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北京交通大学图书馆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南昌大学图书馆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陕西师范大学图书馆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中国海洋大学图书馆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暨南大学图书馆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北方民族大学图书馆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四川大学图书馆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北京大学图书馆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吉林大学图书馆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中国人民大学图书馆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深圳市点通数据有限公司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杭州中元数据科技有限公司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东南大学图书馆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青海师范大学图书馆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海南大学三亚学院图书馆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浙江大学城市学院图书馆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新疆农业大学图书馆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100" u="none" strike="noStrike">
                          <a:effectLst/>
                        </a:rPr>
                        <a:t>中国美术学院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85" marR="10285" marT="1028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1550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870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0285" marR="10285" marT="10283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33413" y="161925"/>
            <a:ext cx="7169150" cy="1443038"/>
          </a:xfrm>
        </p:spPr>
        <p:txBody>
          <a:bodyPr lIns="38100" tIns="38100" rIns="38100" bIns="38100"/>
          <a:lstStyle/>
          <a:p>
            <a:pPr algn="l" defTabSz="577850" eaLnBrk="1"/>
            <a:r>
              <a:rPr kumimoji="0" lang="zh-CN" altLang="en-US" sz="5400" smtClean="0">
                <a:solidFill>
                  <a:srgbClr val="471400"/>
                </a:solidFill>
                <a:latin typeface="Helvetica" panose="020B0604020202020204" pitchFamily="34" charset="0"/>
              </a:rPr>
              <a:t>数据汇总</a:t>
            </a:r>
            <a:endParaRPr kumimoji="0" lang="en-US" altLang="zh-CN" sz="5400" smtClean="0">
              <a:solidFill>
                <a:srgbClr val="471400"/>
              </a:solidFill>
              <a:latin typeface="Helvetica" panose="020B0604020202020204" pitchFamily="34" charset="0"/>
            </a:endParaRPr>
          </a:p>
        </p:txBody>
      </p:sp>
      <p:sp>
        <p:nvSpPr>
          <p:cNvPr id="7171" name="Rectangle 2"/>
          <p:cNvSpPr>
            <a:spLocks/>
          </p:cNvSpPr>
          <p:nvPr/>
        </p:nvSpPr>
        <p:spPr bwMode="auto">
          <a:xfrm>
            <a:off x="971550" y="1420813"/>
            <a:ext cx="104267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527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>
                <a:latin typeface="宋体" panose="02010600030101010101" pitchFamily="2" charset="-122"/>
                <a:sym typeface="Helvetica" panose="020B0604020202020204" pitchFamily="34" charset="0"/>
              </a:rPr>
              <a:t>二期查重审核情况：</a:t>
            </a:r>
            <a:r>
              <a:rPr lang="en-US" altLang="zh-CN">
                <a:latin typeface="宋体" panose="02010600030101010101" pitchFamily="2" charset="-122"/>
                <a:sym typeface="Helvetica" panose="020B0604020202020204" pitchFamily="34" charset="0"/>
              </a:rPr>
              <a:t>34</a:t>
            </a:r>
            <a:r>
              <a:rPr lang="zh-CN" altLang="en-US">
                <a:latin typeface="宋体" panose="02010600030101010101" pitchFamily="2" charset="-122"/>
                <a:sym typeface="Helvetica" panose="020B0604020202020204" pitchFamily="34" charset="0"/>
              </a:rPr>
              <a:t>个单位共审核通过可加工资源</a:t>
            </a:r>
            <a:r>
              <a:rPr lang="en-US" altLang="zh-CN">
                <a:latin typeface="宋体" panose="02010600030101010101" pitchFamily="2" charset="-122"/>
                <a:sym typeface="Helvetica" panose="020B0604020202020204" pitchFamily="34" charset="0"/>
              </a:rPr>
              <a:t>799599</a:t>
            </a:r>
            <a:r>
              <a:rPr lang="zh-CN" altLang="en-US">
                <a:latin typeface="宋体" panose="02010600030101010101" pitchFamily="2" charset="-122"/>
                <a:sym typeface="Helvetica" panose="020B0604020202020204" pitchFamily="34" charset="0"/>
              </a:rPr>
              <a:t>册（件）</a:t>
            </a:r>
            <a:endParaRPr lang="en-US" altLang="zh-CN">
              <a:latin typeface="宋体" panose="02010600030101010101" pitchFamily="2" charset="-122"/>
              <a:sym typeface="Helvetica" panose="020B0604020202020204" pitchFamily="34" charset="0"/>
            </a:endParaRPr>
          </a:p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>
              <a:latin typeface="宋体" panose="02010600030101010101" pitchFamily="2" charset="-122"/>
              <a:sym typeface="Helvetica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29992" y="2560852"/>
          <a:ext cx="7642880" cy="65644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2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1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1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3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52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57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单位</a:t>
                      </a:r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中文图书</a:t>
                      </a:r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英文图书</a:t>
                      </a:r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民国图书</a:t>
                      </a:r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古籍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地方志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满铁</a:t>
                      </a:r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侨批</a:t>
                      </a:r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科技报告</a:t>
                      </a:r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少数民族文献</a:t>
                      </a:r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北京师范大学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40782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5482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4399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重庆大学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45034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南昌大学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3311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复旦大学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10284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华东师范大学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34990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11616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6484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南京大学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山东大学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同济大学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6981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四川大学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1933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暨南大学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3431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厦门大学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26175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新疆农业大学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内蒙古大学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汕头大学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中国海洋大学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3820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北京大学医学部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10497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广西大学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13097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华南理工大学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武汉大学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3161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15478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1797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西安交通大学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30434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浙江师范大学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15360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22166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景德镇陶瓷学院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浙江大学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210830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北京交通大学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1291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河南大学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16351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4946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湖南大学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26272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清华大学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2550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7053</a:t>
                      </a:r>
                      <a:endParaRPr lang="en-US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陕西师范大学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苏州大学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14154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井冈山大学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949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南京农业大学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1971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华中师范大学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华中科技大学</a:t>
                      </a:r>
                      <a:endParaRPr lang="zh-TW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21207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北方民族大学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2859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88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合计</a:t>
                      </a:r>
                      <a:endParaRPr lang="zh-TW" altLang="en-US" sz="11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373852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156908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57962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56381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16768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3662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21207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62859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79" marR="11179" marT="11179" marB="0" anchor="ctr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633413" y="161925"/>
            <a:ext cx="7169150" cy="1443038"/>
          </a:xfrm>
        </p:spPr>
        <p:txBody>
          <a:bodyPr lIns="38100" tIns="38100" rIns="38100" bIns="38100"/>
          <a:lstStyle/>
          <a:p>
            <a:pPr algn="l" defTabSz="577850" eaLnBrk="1"/>
            <a:r>
              <a:rPr kumimoji="0" lang="zh-CN" altLang="en-US" sz="5400" smtClean="0">
                <a:solidFill>
                  <a:srgbClr val="471400"/>
                </a:solidFill>
                <a:latin typeface="Helvetica" panose="020B0604020202020204" pitchFamily="34" charset="0"/>
              </a:rPr>
              <a:t>数据汇总</a:t>
            </a:r>
            <a:endParaRPr kumimoji="0" lang="en-US" altLang="zh-CN" sz="5400" smtClean="0">
              <a:solidFill>
                <a:srgbClr val="471400"/>
              </a:solidFill>
              <a:latin typeface="Helvetica" panose="020B0604020202020204" pitchFamily="34" charset="0"/>
            </a:endParaRPr>
          </a:p>
        </p:txBody>
      </p:sp>
      <p:sp>
        <p:nvSpPr>
          <p:cNvPr id="8195" name="Rectangle 2"/>
          <p:cNvSpPr>
            <a:spLocks/>
          </p:cNvSpPr>
          <p:nvPr/>
        </p:nvSpPr>
        <p:spPr bwMode="auto">
          <a:xfrm>
            <a:off x="957263" y="1781175"/>
            <a:ext cx="59626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527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9842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>
                <a:latin typeface="宋体" panose="02010600030101010101" pitchFamily="2" charset="-122"/>
                <a:sym typeface="Helvetica" panose="020B0604020202020204" pitchFamily="34" charset="0"/>
              </a:rPr>
              <a:t>数字化进度计划</a:t>
            </a:r>
            <a:endParaRPr lang="en-US" altLang="zh-CN">
              <a:latin typeface="宋体" panose="02010600030101010101" pitchFamily="2" charset="-122"/>
              <a:sym typeface="Helvetica" panose="020B0604020202020204" pitchFamily="34" charset="0"/>
            </a:endParaRPr>
          </a:p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>
              <a:latin typeface="宋体" panose="02010600030101010101" pitchFamily="2" charset="-122"/>
              <a:sym typeface="Helvetica" panose="020B0604020202020204" pitchFamily="34" charset="0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 sz="3200">
                <a:latin typeface="宋体" panose="02010600030101010101" pitchFamily="2" charset="-122"/>
                <a:sym typeface="Helvetica" panose="020B0604020202020204" pitchFamily="34" charset="0"/>
              </a:rPr>
              <a:t>招标单位</a:t>
            </a:r>
            <a:r>
              <a:rPr lang="en-US" altLang="zh-CN" sz="3200">
                <a:latin typeface="宋体" panose="02010600030101010101" pitchFamily="2" charset="-122"/>
                <a:sym typeface="Helvetica" panose="020B0604020202020204" pitchFamily="34" charset="0"/>
              </a:rPr>
              <a:t>19</a:t>
            </a:r>
            <a:r>
              <a:rPr lang="zh-CN" altLang="en-US" sz="3200">
                <a:latin typeface="宋体" panose="02010600030101010101" pitchFamily="2" charset="-122"/>
                <a:sym typeface="Helvetica" panose="020B0604020202020204" pitchFamily="34" charset="0"/>
              </a:rPr>
              <a:t>家</a:t>
            </a:r>
            <a:endParaRPr lang="en-US" altLang="zh-CN" sz="3200">
              <a:latin typeface="宋体" panose="02010600030101010101" pitchFamily="2" charset="-122"/>
              <a:sym typeface="Helvetica" panose="020B0604020202020204" pitchFamily="34" charset="0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 sz="3200">
                <a:latin typeface="宋体" panose="02010600030101010101" pitchFamily="2" charset="-122"/>
                <a:sym typeface="Helvetica" panose="020B0604020202020204" pitchFamily="34" charset="0"/>
              </a:rPr>
              <a:t>拟招标单位</a:t>
            </a:r>
            <a:r>
              <a:rPr lang="en-US" altLang="zh-CN" sz="3200">
                <a:latin typeface="宋体" panose="02010600030101010101" pitchFamily="2" charset="-122"/>
                <a:sym typeface="Helvetica" panose="020B0604020202020204" pitchFamily="34" charset="0"/>
              </a:rPr>
              <a:t>5</a:t>
            </a:r>
            <a:r>
              <a:rPr lang="zh-CN" altLang="en-US" sz="3200">
                <a:latin typeface="宋体" panose="02010600030101010101" pitchFamily="2" charset="-122"/>
                <a:sym typeface="Helvetica" panose="020B0604020202020204" pitchFamily="34" charset="0"/>
              </a:rPr>
              <a:t>家</a:t>
            </a:r>
            <a:endParaRPr lang="en-US" altLang="zh-CN" sz="3200">
              <a:latin typeface="宋体" panose="02010600030101010101" pitchFamily="2" charset="-122"/>
              <a:sym typeface="Helvetica" panose="020B0604020202020204" pitchFamily="34" charset="0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 sz="3200">
                <a:latin typeface="宋体" panose="02010600030101010101" pitchFamily="2" charset="-122"/>
                <a:sym typeface="Helvetica" panose="020B0604020202020204" pitchFamily="34" charset="0"/>
              </a:rPr>
              <a:t>自建单位</a:t>
            </a:r>
            <a:r>
              <a:rPr lang="en-US" altLang="zh-CN" sz="3200">
                <a:latin typeface="宋体" panose="02010600030101010101" pitchFamily="2" charset="-122"/>
                <a:sym typeface="Helvetica" panose="020B0604020202020204" pitchFamily="34" charset="0"/>
              </a:rPr>
              <a:t>5</a:t>
            </a:r>
            <a:r>
              <a:rPr lang="zh-CN" altLang="en-US" sz="3200">
                <a:latin typeface="宋体" panose="02010600030101010101" pitchFamily="2" charset="-122"/>
                <a:sym typeface="Helvetica" panose="020B0604020202020204" pitchFamily="34" charset="0"/>
              </a:rPr>
              <a:t>家</a:t>
            </a:r>
            <a:endParaRPr lang="en-US" altLang="zh-CN" sz="3200">
              <a:latin typeface="宋体" panose="02010600030101010101" pitchFamily="2" charset="-122"/>
              <a:sym typeface="Helvetica" panose="020B0604020202020204" pitchFamily="34" charset="0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 sz="3200">
                <a:latin typeface="宋体" panose="02010600030101010101" pitchFamily="2" charset="-122"/>
                <a:sym typeface="Helvetica" panose="020B0604020202020204" pitchFamily="34" charset="0"/>
              </a:rPr>
              <a:t>已完成</a:t>
            </a:r>
            <a:r>
              <a:rPr lang="en-US" altLang="zh-CN" sz="3200">
                <a:latin typeface="宋体" panose="02010600030101010101" pitchFamily="2" charset="-122"/>
                <a:sym typeface="Helvetica" panose="020B0604020202020204" pitchFamily="34" charset="0"/>
              </a:rPr>
              <a:t>123307</a:t>
            </a:r>
            <a:r>
              <a:rPr lang="zh-CN" altLang="en-US" sz="3200">
                <a:latin typeface="宋体" panose="02010600030101010101" pitchFamily="2" charset="-122"/>
                <a:sym typeface="Helvetica" panose="020B0604020202020204" pitchFamily="34" charset="0"/>
              </a:rPr>
              <a:t>册（件）</a:t>
            </a:r>
            <a:endParaRPr lang="en-US" altLang="zh-CN" sz="3200">
              <a:latin typeface="宋体" panose="02010600030101010101" pitchFamily="2" charset="-122"/>
              <a:sym typeface="Helvetica" panose="020B0604020202020204" pitchFamily="34" charset="0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 sz="3200">
                <a:latin typeface="宋体" panose="02010600030101010101" pitchFamily="2" charset="-122"/>
                <a:sym typeface="Helvetica" panose="020B0604020202020204" pitchFamily="34" charset="0"/>
              </a:rPr>
              <a:t>季度加工</a:t>
            </a:r>
            <a:r>
              <a:rPr lang="en-US" altLang="zh-CN" sz="3200">
                <a:latin typeface="宋体" panose="02010600030101010101" pitchFamily="2" charset="-122"/>
                <a:sym typeface="Helvetica" panose="020B0604020202020204" pitchFamily="34" charset="0"/>
              </a:rPr>
              <a:t>109100</a:t>
            </a:r>
            <a:r>
              <a:rPr lang="zh-CN" altLang="en-US" sz="3200">
                <a:latin typeface="宋体" panose="02010600030101010101" pitchFamily="2" charset="-122"/>
                <a:sym typeface="Helvetica" panose="020B0604020202020204" pitchFamily="34" charset="0"/>
              </a:rPr>
              <a:t>册（件）</a:t>
            </a:r>
            <a:endParaRPr lang="en-US" altLang="zh-CN" sz="3200">
              <a:latin typeface="宋体" panose="02010600030101010101" pitchFamily="2" charset="-122"/>
              <a:sym typeface="Helvetica" panose="020B0604020202020204" pitchFamily="34" charset="0"/>
            </a:endParaRPr>
          </a:p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>
              <a:latin typeface="宋体" panose="02010600030101010101" pitchFamily="2" charset="-122"/>
              <a:sym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50472" y="700336"/>
          <a:ext cx="4939318" cy="84969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27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6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 dirty="0">
                          <a:effectLst/>
                        </a:rPr>
                        <a:t>参建单位</a:t>
                      </a:r>
                      <a:endParaRPr lang="zh-TW" altLang="en-US" sz="1100" b="1" i="0" u="none" strike="noStrike" dirty="0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建设情况</a:t>
                      </a:r>
                      <a:endParaRPr lang="zh-TW" altLang="en-US" sz="1100" b="1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每月</a:t>
                      </a:r>
                      <a:endParaRPr lang="zh-TW" altLang="en-US" sz="1100" b="1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>
                          <a:effectLst/>
                        </a:rPr>
                        <a:t>季度</a:t>
                      </a:r>
                      <a:endParaRPr lang="zh-TW" altLang="en-US" sz="1100" b="1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完成</a:t>
                      </a:r>
                      <a:endParaRPr lang="en-US" sz="1100" b="1" i="0" u="none" strike="noStrike" dirty="0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北京大学图书馆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自建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8000</a:t>
                      </a:r>
                      <a:endParaRPr 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u="none" strike="noStrike">
                          <a:effectLst/>
                        </a:rPr>
                        <a:t>北京大学医学部</a:t>
                      </a:r>
                      <a:endParaRPr lang="ja-JP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已外包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3600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北京交通大学图书馆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已外包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1600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北京师范大学图书馆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复旦大学图书馆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河南大学图书馆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1750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5250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673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华东师范大学图书馆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2300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60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华南理工大学图书馆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已外包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华中科技大学图书馆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自建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华中师范大学图书馆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893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暨南大学图书馆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2400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井冈山大学图书馆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自建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内蒙古大学图书馆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自建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5000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南昌大学图书馆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自建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南京大学图书馆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2400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南京农业大学图书馆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拟招标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清华大学图书馆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拟招标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00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山东大学图书馆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960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陕西师范大学图书馆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汕头大学图书馆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30000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960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四川大学图书馆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已外包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10414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苏州大学图书馆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1250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3750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同济大学图书馆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4700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武汉大学图书馆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 dirty="0">
                          <a:effectLst/>
                        </a:rPr>
                        <a:t>拟招标</a:t>
                      </a:r>
                      <a:endParaRPr lang="zh-TW" alt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西安交通大学图书馆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已外包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1500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4500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7000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厦门大学图书馆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已外包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3000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新疆农业大学图书馆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1250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4500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浙江师范大学图书馆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拟招标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u="none" strike="noStrike">
                          <a:effectLst/>
                        </a:rPr>
                        <a:t>中国海洋大学</a:t>
                      </a:r>
                      <a:endParaRPr lang="ja-JP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64074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重庆大学图书馆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拟招标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浙江大学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已招标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30000</a:t>
                      </a:r>
                      <a:endParaRPr 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2800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100" u="none" strike="noStrike">
                          <a:effectLst/>
                        </a:rPr>
                        <a:t>深圳数据中心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10000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30000</a:t>
                      </a:r>
                      <a:endParaRPr 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 smtClean="0">
                          <a:effectLst/>
                        </a:rPr>
                        <a:t>42000</a:t>
                      </a:r>
                      <a:endParaRPr 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446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>
                          <a:effectLst/>
                        </a:rPr>
                        <a:t>小计：</a:t>
                      </a:r>
                      <a:endParaRPr lang="zh-TW" altLang="en-US" sz="1100" b="0" i="0" u="none" strike="noStrike">
                        <a:solidFill>
                          <a:schemeClr val="accent4"/>
                        </a:solidFill>
                        <a:effectLst/>
                        <a:latin typeface="宋体"/>
                      </a:endParaRPr>
                    </a:p>
                  </a:txBody>
                  <a:tcPr marL="10680" marR="10680" marT="1068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29350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109100</a:t>
                      </a:r>
                      <a:endParaRPr lang="en-US" sz="11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 smtClean="0">
                          <a:effectLst/>
                        </a:rPr>
                        <a:t>123307</a:t>
                      </a:r>
                      <a:endParaRPr lang="en-US" sz="11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10680" marR="10680" marT="1068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885825" y="2789238"/>
            <a:ext cx="1107281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381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9842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035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查重问题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规范问题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经费问题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协议问题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数字化问题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质控问题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培训问题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共享问题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管理问题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>
              <a:lnSpc>
                <a:spcPct val="90000"/>
              </a:lnSpc>
              <a:buSzPct val="60000"/>
            </a:pP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Rectangle 76"/>
          <p:cNvSpPr>
            <a:spLocks/>
          </p:cNvSpPr>
          <p:nvPr/>
        </p:nvSpPr>
        <p:spPr bwMode="auto">
          <a:xfrm>
            <a:off x="633413" y="161925"/>
            <a:ext cx="71691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/>
            <a:r>
              <a:rPr lang="zh-CN" altLang="en-US" sz="5400"/>
              <a:t>问题分析：</a:t>
            </a:r>
            <a:r>
              <a:rPr lang="zh-CN" altLang="en-US"/>
              <a:t>成员馆反馈汇总</a:t>
            </a:r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885825" y="1708150"/>
            <a:ext cx="11072813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marL="5270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984250" indent="-487363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25600" indent="-5715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查重问题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系统不稳定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结果不准确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规范问题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标准规范不完善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参建流程不清晰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4400">
                <a:latin typeface="黑体" panose="02010609060101010101" pitchFamily="49" charset="-122"/>
                <a:ea typeface="黑体" panose="02010609060101010101" pitchFamily="49" charset="-122"/>
              </a:rPr>
              <a:t>经费问题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管理费收取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经费不足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经费不及时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3"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参建单位经费标准</a:t>
            </a: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1"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endParaRPr lang="en-US" altLang="zh-CN" sz="4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3" name="Rectangle 76"/>
          <p:cNvSpPr>
            <a:spLocks/>
          </p:cNvSpPr>
          <p:nvPr/>
        </p:nvSpPr>
        <p:spPr bwMode="auto">
          <a:xfrm>
            <a:off x="633413" y="161925"/>
            <a:ext cx="716915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1pPr>
            <a:lvl2pPr marL="742950" indent="-28575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2pPr>
            <a:lvl3pPr marL="11430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3pPr>
            <a:lvl4pPr marL="16002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4pPr>
            <a:lvl5pPr marL="2057400" indent="-228600" defTabSz="577850" eaLnBrk="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5pPr>
            <a:lvl6pPr marL="25146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6pPr>
            <a:lvl7pPr marL="29718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7pPr>
            <a:lvl8pPr marL="34290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8pPr>
            <a:lvl9pPr marL="3886200" indent="-228600" algn="ctr" defTabSz="57785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宋体" panose="02010600030101010101" pitchFamily="2" charset="-122"/>
                <a:sym typeface="Papyrus" panose="03070502060502030205" pitchFamily="66" charset="0"/>
              </a:defRPr>
            </a:lvl9pPr>
          </a:lstStyle>
          <a:p>
            <a:pPr algn="l" eaLnBrk="1"/>
            <a:r>
              <a:rPr lang="zh-CN" altLang="en-US" sz="5400"/>
              <a:t>问题分析</a:t>
            </a:r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Papyrus"/>
        <a:ea typeface="宋体"/>
        <a:cs typeface=""/>
      </a:majorFont>
      <a:minorFont>
        <a:latin typeface="Papyru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宋体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6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宋体" charset="0"/>
            <a:sym typeface="Papyru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1061</TotalTime>
  <Words>1962</Words>
  <Application>Microsoft Office PowerPoint</Application>
  <PresentationFormat>自定义</PresentationFormat>
  <Paragraphs>822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Hei</vt:lpstr>
      <vt:lpstr>黑体</vt:lpstr>
      <vt:lpstr>宋体</vt:lpstr>
      <vt:lpstr>Arial</vt:lpstr>
      <vt:lpstr>Calibri</vt:lpstr>
      <vt:lpstr>Helvetica</vt:lpstr>
      <vt:lpstr>Papyrus</vt:lpstr>
      <vt:lpstr>Wingdings</vt:lpstr>
      <vt:lpstr>默认设计模板</vt:lpstr>
      <vt:lpstr>PowerPoint 演示文稿</vt:lpstr>
      <vt:lpstr>PowerPoint 演示文稿</vt:lpstr>
      <vt:lpstr>资源建设现状</vt:lpstr>
      <vt:lpstr>资源建设现状</vt:lpstr>
      <vt:lpstr>数据汇总</vt:lpstr>
      <vt:lpstr>数据汇总</vt:lpstr>
      <vt:lpstr>数据汇总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</dc:creator>
  <cp:lastModifiedBy>Kit</cp:lastModifiedBy>
  <cp:revision>48</cp:revision>
  <dcterms:modified xsi:type="dcterms:W3CDTF">2019-09-26T05:32:43Z</dcterms:modified>
</cp:coreProperties>
</file>